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6"/>
  </p:notesMasterIdLst>
  <p:handoutMasterIdLst>
    <p:handoutMasterId r:id="rId7"/>
  </p:handoutMasterIdLst>
  <p:sldIdLst>
    <p:sldId id="891" r:id="rId2"/>
    <p:sldId id="892" r:id="rId3"/>
    <p:sldId id="858" r:id="rId4"/>
    <p:sldId id="840" r:id="rId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835" userDrawn="1">
          <p15:clr>
            <a:srgbClr val="A4A3A4"/>
          </p15:clr>
        </p15:guide>
        <p15:guide id="5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ek Podoba" initials="JP" lastIdx="8" clrIdx="0"/>
  <p:cmAuthor id="1" name="Katarzyna Greszta" initials="KG" lastIdx="0" clrIdx="1"/>
  <p:cmAuthor id="2" name="Izabela Snopek" initials="IS" lastIdx="1" clrIdx="2"/>
  <p:cmAuthor id="3" name="Monika Teklak" initials="MT" lastIdx="1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0539"/>
    <a:srgbClr val="F2F2F2"/>
    <a:srgbClr val="623C75"/>
    <a:srgbClr val="6D8C30"/>
    <a:srgbClr val="CA5519"/>
    <a:srgbClr val="1C5799"/>
    <a:srgbClr val="EB8B5B"/>
    <a:srgbClr val="5A8D1D"/>
    <a:srgbClr val="6D3977"/>
    <a:srgbClr val="E65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494" autoAdjust="0"/>
    <p:restoredTop sz="97464" autoAdjust="0"/>
  </p:normalViewPr>
  <p:slideViewPr>
    <p:cSldViewPr snapToObjects="1">
      <p:cViewPr varScale="1">
        <p:scale>
          <a:sx n="86" d="100"/>
          <a:sy n="86" d="100"/>
        </p:scale>
        <p:origin x="1867" y="72"/>
      </p:cViewPr>
      <p:guideLst>
        <p:guide orient="horz" pos="278"/>
        <p:guide pos="2880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519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87A27E5-2EDA-4A19-BCC0-5779A277EB53}" type="datetime10">
              <a:rPr lang="pl-PL" smtClean="0"/>
              <a:t>08:47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BA90314-0FAB-4A03-9846-17D472E408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321631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56B9B4-8DD0-4DA5-91CF-454AC21E03F1}" type="datetime10">
              <a:rPr lang="pl-PL" smtClean="0"/>
              <a:t>08:47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B449D8-38CA-428E-9027-A112CF47A5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02059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F0D8D0-CEE6-483D-BA84-A32576792DF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63AC1B04-20EE-4B87-9F51-AA1DE4EA2911}" type="datetime10">
              <a:rPr lang="pl-PL" smtClean="0"/>
              <a:t>08:47</a:t>
            </a:fld>
            <a:endParaRPr lang="pl-PL"/>
          </a:p>
        </p:txBody>
      </p:sp>
      <p:sp>
        <p:nvSpPr>
          <p:cNvPr id="5" name="Symbol zastępczy nagłówka 4">
            <a:extLst>
              <a:ext uri="{FF2B5EF4-FFF2-40B4-BE49-F238E27FC236}">
                <a16:creationId xmlns:a16="http://schemas.microsoft.com/office/drawing/2014/main" id="{F5A2F37E-3F6C-493D-B2E7-3E873A4E8B1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53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0" y="4868863"/>
            <a:ext cx="9143999" cy="11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2282451" y="4868863"/>
            <a:ext cx="6861549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412776"/>
            <a:ext cx="9144000" cy="349726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          </a:t>
            </a: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83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28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16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sz="quarter" idx="13"/>
          </p:nvPr>
        </p:nvSpPr>
        <p:spPr>
          <a:xfrm>
            <a:off x="3132138" y="1557339"/>
            <a:ext cx="5761037" cy="45720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250825" y="1557338"/>
            <a:ext cx="26288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250825" y="3109049"/>
            <a:ext cx="26288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2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250825" y="4660760"/>
            <a:ext cx="26288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937003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0" pos="1814" userDrawn="1">
          <p15:clr>
            <a:srgbClr val="FBAE40"/>
          </p15:clr>
        </p15:guide>
        <p15:guide id="9" pos="1973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gó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250825" y="1574264"/>
            <a:ext cx="2815490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250825" y="3681413"/>
            <a:ext cx="8642350" cy="244792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3160207" y="1574263"/>
            <a:ext cx="2815490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6069590" y="1574264"/>
            <a:ext cx="2815490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6063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pos="3787" userDrawn="1">
          <p15:clr>
            <a:srgbClr val="FBAE40"/>
          </p15:clr>
        </p15:guide>
        <p15:guide id="10" orient="horz" pos="98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0" pos="3946" userDrawn="1">
          <p15:clr>
            <a:srgbClr val="FBAE40"/>
          </p15:clr>
        </p15:guide>
        <p15:guide id="12" orient="horz" pos="23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250825" y="1557338"/>
            <a:ext cx="8642350" cy="2627746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250825" y="4324572"/>
            <a:ext cx="2815490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5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3160207" y="4324571"/>
            <a:ext cx="2815490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6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6069590" y="4324572"/>
            <a:ext cx="2815490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6568114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pos="3787">
          <p15:clr>
            <a:srgbClr val="FBAE40"/>
          </p15:clr>
        </p15:guide>
        <p15:guide id="10" orient="horz" pos="98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pos="3946">
          <p15:clr>
            <a:srgbClr val="FBAE40"/>
          </p15:clr>
        </p15:guide>
        <p15:guide id="13" orient="horz" pos="231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>
            <p:ph type="body" sz="quarter" idx="21" hasCustomPrompt="1"/>
          </p:nvPr>
        </p:nvSpPr>
        <p:spPr>
          <a:xfrm>
            <a:off x="179512" y="5410407"/>
            <a:ext cx="2790012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50-375 Wrocław</a:t>
            </a:r>
          </a:p>
          <a:p>
            <a:pPr lvl="0"/>
            <a:r>
              <a:rPr lang="pl-PL" dirty="0"/>
              <a:t>ul. C. K. Norwida 25 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sz="quarter" idx="24" hasCustomPrompt="1"/>
          </p:nvPr>
        </p:nvSpPr>
        <p:spPr>
          <a:xfrm>
            <a:off x="3140050" y="5410406"/>
            <a:ext cx="2809596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Centrala: tel. 71 320 5020</a:t>
            </a:r>
          </a:p>
          <a:p>
            <a:pPr lvl="0"/>
            <a:r>
              <a:rPr lang="pl-PL" dirty="0"/>
              <a:t>Kancelaria Ogólna: tel. 71 320 5130 </a:t>
            </a:r>
          </a:p>
        </p:txBody>
      </p:sp>
      <p:sp>
        <p:nvSpPr>
          <p:cNvPr id="18" name="Symbol zastępczy tekstu 2"/>
          <p:cNvSpPr>
            <a:spLocks noGrp="1"/>
          </p:cNvSpPr>
          <p:nvPr>
            <p:ph type="body" sz="quarter" idx="26" hasCustomPrompt="1"/>
          </p:nvPr>
        </p:nvSpPr>
        <p:spPr>
          <a:xfrm>
            <a:off x="6120172" y="5410406"/>
            <a:ext cx="2753852" cy="7909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www.up.wroc.pl</a:t>
            </a:r>
          </a:p>
        </p:txBody>
      </p:sp>
      <p:sp>
        <p:nvSpPr>
          <p:cNvPr id="1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0"/>
            <a:ext cx="9144000" cy="349726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rostokąt 2"/>
          <p:cNvSpPr/>
          <p:nvPr userDrawn="1"/>
        </p:nvSpPr>
        <p:spPr>
          <a:xfrm>
            <a:off x="4211960" y="6561348"/>
            <a:ext cx="4932040" cy="29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83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9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rozdzia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0" y="4868863"/>
            <a:ext cx="9143999" cy="11887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2282451" y="4868863"/>
            <a:ext cx="6861549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0"/>
            <a:ext cx="9144000" cy="3497263"/>
          </a:xfrm>
        </p:spPr>
        <p:txBody>
          <a:bodyPr/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83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29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16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272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0" y="5445125"/>
            <a:ext cx="9143999" cy="1079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172777"/>
            <a:ext cx="9144000" cy="4272348"/>
          </a:xfrm>
        </p:spPr>
        <p:txBody>
          <a:bodyPr/>
          <a:lstStyle/>
          <a:p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7"/>
          </p:nvPr>
        </p:nvSpPr>
        <p:spPr>
          <a:xfrm>
            <a:off x="250825" y="5445125"/>
            <a:ext cx="8642350" cy="1079500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Tytuł 3"/>
          <p:cNvSpPr>
            <a:spLocks noGrp="1"/>
          </p:cNvSpPr>
          <p:nvPr>
            <p:ph type="title"/>
          </p:nvPr>
        </p:nvSpPr>
        <p:spPr>
          <a:xfrm>
            <a:off x="250825" y="238089"/>
            <a:ext cx="8642350" cy="82794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619438"/>
            <a:ext cx="3172730" cy="1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78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16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250825" y="1557339"/>
            <a:ext cx="8642350" cy="367186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567494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16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852841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pos="5602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4898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0825" y="1557339"/>
            <a:ext cx="8642350" cy="45720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97997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orient="horz" pos="3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wykresu 4"/>
          <p:cNvSpPr>
            <a:spLocks noGrp="1"/>
          </p:cNvSpPr>
          <p:nvPr>
            <p:ph type="chart" sz="quarter" idx="13"/>
          </p:nvPr>
        </p:nvSpPr>
        <p:spPr>
          <a:xfrm>
            <a:off x="252413" y="1557338"/>
            <a:ext cx="8640762" cy="4572000"/>
          </a:xfrm>
        </p:spPr>
        <p:txBody>
          <a:bodyPr/>
          <a:lstStyle/>
          <a:p>
            <a:endParaRPr lang="pl-PL"/>
          </a:p>
        </p:txBody>
      </p:sp>
      <p:cxnSp>
        <p:nvCxnSpPr>
          <p:cNvPr id="23" name="Łącznik prosty 22"/>
          <p:cNvCxnSpPr/>
          <p:nvPr userDrawn="1"/>
        </p:nvCxnSpPr>
        <p:spPr>
          <a:xfrm>
            <a:off x="0" y="1196975"/>
            <a:ext cx="82804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413149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abeli 4"/>
          <p:cNvSpPr>
            <a:spLocks noGrp="1"/>
          </p:cNvSpPr>
          <p:nvPr>
            <p:ph type="tbl" sz="quarter" idx="15"/>
          </p:nvPr>
        </p:nvSpPr>
        <p:spPr>
          <a:xfrm>
            <a:off x="250825" y="1557339"/>
            <a:ext cx="8642350" cy="457200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12580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pos="2880" userDrawn="1">
          <p15:clr>
            <a:srgbClr val="FBAE40"/>
          </p15:clr>
        </p15:guide>
        <p15:guide id="10" pos="2835" userDrawn="1">
          <p15:clr>
            <a:srgbClr val="FBAE40"/>
          </p15:clr>
        </p15:guide>
        <p15:guide id="11" pos="292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250825" y="1557339"/>
            <a:ext cx="8642350" cy="4572000"/>
          </a:xfrm>
        </p:spPr>
        <p:txBody>
          <a:bodyPr/>
          <a:lstStyle>
            <a:lvl3pPr marL="357188" indent="-176213"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/>
            </a:lvl3pPr>
            <a:lvl4pPr marL="538163" indent="-180975"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/>
            </a:lvl4pPr>
            <a:lvl5pPr marL="714375" indent="-176213"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05423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1139">
          <p15:clr>
            <a:srgbClr val="FBAE40"/>
          </p15:clr>
        </p15:guide>
        <p15:guide id="5" orient="horz" pos="1366">
          <p15:clr>
            <a:srgbClr val="FBAE40"/>
          </p15:clr>
        </p15:guide>
        <p15:guide id="6" pos="5216">
          <p15:clr>
            <a:srgbClr val="FBAE40"/>
          </p15:clr>
        </p15:guide>
        <p15:guide id="7" orient="horz" pos="4042">
          <p15:clr>
            <a:srgbClr val="FBAE40"/>
          </p15:clr>
        </p15:guide>
        <p15:guide id="8" pos="2880">
          <p15:clr>
            <a:srgbClr val="FBAE40"/>
          </p15:clr>
        </p15:guide>
        <p15:guide id="9" pos="2835">
          <p15:clr>
            <a:srgbClr val="FBAE40"/>
          </p15:clr>
        </p15:guide>
        <p15:guide id="10" pos="2925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0825" y="1557338"/>
            <a:ext cx="8642350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250825" y="238089"/>
            <a:ext cx="6373403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3" name="Prostokąt 12"/>
          <p:cNvSpPr/>
          <p:nvPr userDrawn="1"/>
        </p:nvSpPr>
        <p:spPr>
          <a:xfrm>
            <a:off x="0" y="238089"/>
            <a:ext cx="143507" cy="827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619438"/>
            <a:ext cx="3172730" cy="157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3" r:id="rId2"/>
    <p:sldLayoutId id="2147483695" r:id="rId3"/>
    <p:sldLayoutId id="2147483696" r:id="rId4"/>
    <p:sldLayoutId id="2147483680" r:id="rId5"/>
    <p:sldLayoutId id="2147483692" r:id="rId6"/>
    <p:sldLayoutId id="2147483693" r:id="rId7"/>
    <p:sldLayoutId id="2147483688" r:id="rId8"/>
    <p:sldLayoutId id="2147483697" r:id="rId9"/>
    <p:sldLayoutId id="2147483689" r:id="rId10"/>
    <p:sldLayoutId id="2147483691" r:id="rId11"/>
    <p:sldLayoutId id="2147483694" r:id="rId12"/>
    <p:sldLayoutId id="2147483685" r:id="rId1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pl-PL" sz="2400" b="0" kern="1200" dirty="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•"/>
        <a:tabLst>
          <a:tab pos="180975" algn="l"/>
          <a:tab pos="357188" algn="l"/>
          <a:tab pos="538163" algn="l"/>
          <a:tab pos="714375" algn="l"/>
          <a:tab pos="896938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7800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•"/>
        <a:tabLst>
          <a:tab pos="179388" algn="l"/>
          <a:tab pos="357188" algn="l"/>
          <a:tab pos="358775" algn="l"/>
          <a:tab pos="538163" algn="l"/>
          <a:tab pos="719138" algn="l"/>
          <a:tab pos="898525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◦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4pPr>
      <a:lvl5pPr marL="714375" indent="-176213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◦"/>
        <a:tabLst>
          <a:tab pos="179388" algn="l"/>
          <a:tab pos="358775" algn="l"/>
          <a:tab pos="539750" algn="l"/>
          <a:tab pos="719138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5216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6" pos="5602" userDrawn="1">
          <p15:clr>
            <a:srgbClr val="F26B43"/>
          </p15:clr>
        </p15:guide>
        <p15:guide id="7" orient="horz" pos="4110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9" orient="horz" pos="663" userDrawn="1">
          <p15:clr>
            <a:srgbClr val="F26B43"/>
          </p15:clr>
        </p15:guide>
        <p15:guide id="10" orient="horz" pos="142" userDrawn="1">
          <p15:clr>
            <a:srgbClr val="F26B43"/>
          </p15:clr>
        </p15:guide>
        <p15:guide id="11" pos="158" userDrawn="1">
          <p15:clr>
            <a:srgbClr val="F26B43"/>
          </p15:clr>
        </p15:guide>
        <p15:guide id="12" pos="324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janusz.gaca@upwr.edu.pl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hyperlink" Target="mailto:izabela.kozlowska@upwr.edu.pl" TargetMode="External"/><Relationship Id="rId10" Type="http://schemas.openxmlformats.org/officeDocument/2006/relationships/image" Target="../media/image9.jpeg"/><Relationship Id="rId4" Type="http://schemas.openxmlformats.org/officeDocument/2006/relationships/hyperlink" Target="mailto:pawel.szyszkowski@upwr.edu.pl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tekstu 2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/>
              <a:t>PROGRAM</a:t>
            </a:r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7" b="21207"/>
          <a:stretch>
            <a:fillRect/>
          </a:stretch>
        </p:blipFill>
        <p:spPr/>
      </p:pic>
      <p:sp>
        <p:nvSpPr>
          <p:cNvPr id="5" name="pole tekstowe 4"/>
          <p:cNvSpPr txBox="1"/>
          <p:nvPr/>
        </p:nvSpPr>
        <p:spPr>
          <a:xfrm>
            <a:off x="1583668" y="1088740"/>
            <a:ext cx="552990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1200" dirty="0">
                <a:solidFill>
                  <a:schemeClr val="accent5">
                    <a:lumMod val="50000"/>
                  </a:schemeClr>
                </a:solidFill>
              </a:rPr>
              <a:t>Uniwersytet Przyrodniczy we Wrocławiu, 22.01.2020 r.</a:t>
            </a:r>
          </a:p>
        </p:txBody>
      </p:sp>
      <p:pic>
        <p:nvPicPr>
          <p:cNvPr id="8" name="Obraz 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9" y="6103994"/>
            <a:ext cx="1335869" cy="712547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14" y="6218114"/>
            <a:ext cx="1457325" cy="484308"/>
          </a:xfrm>
          <a:prstGeom prst="rect">
            <a:avLst/>
          </a:prstGeom>
        </p:spPr>
      </p:pic>
      <p:pic>
        <p:nvPicPr>
          <p:cNvPr id="11" name="Obraz 10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39" y="6150400"/>
            <a:ext cx="1692322" cy="55202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DBE15103-CF73-42D9-8172-E58D530FAB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96" y="509625"/>
            <a:ext cx="1147544" cy="30617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4809837-DEC7-48A1-9EA3-DB5F1A28ECFE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68" y="6289190"/>
            <a:ext cx="1014730" cy="3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9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769"/>
    </mc:Choice>
    <mc:Fallback xmlns="">
      <p:transition advTm="1176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6F38260-3D8D-44E5-913B-FF757CF012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2204865"/>
            <a:ext cx="8642350" cy="392447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altLang="pl-PL" sz="1800" dirty="0"/>
              <a:t>Ogólna charakterystyka prawa własności intelektualnej. Podobieństwa i różnice poszczególnych „praw własności intelektualnej” – </a:t>
            </a:r>
            <a:r>
              <a:rPr lang="pl-PL" altLang="pl-PL" sz="1800" b="1" dirty="0"/>
              <a:t>Ludwik Gaca (Dyrektor </a:t>
            </a:r>
            <a:r>
              <a:rPr lang="pl-PL" altLang="pl-PL" sz="1800" b="1" dirty="0" err="1"/>
              <a:t>DIWiK</a:t>
            </a:r>
            <a:r>
              <a:rPr lang="pl-PL" altLang="pl-PL" sz="1800" b="1" dirty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dirty="0"/>
              <a:t>Powszechnie obowiązujące oraz wewnętrzne regulacje (przepisy, procedury) w zakresie identyfikacji, zgłaszania rejestrowania wyników badań naukowych - </a:t>
            </a:r>
            <a:r>
              <a:rPr lang="pl-PL" sz="1800" b="1" spc="-1" dirty="0">
                <a:ea typeface="DejaVu Sans"/>
              </a:rPr>
              <a:t>Anna Kasperowicz (rzecznik patentowy), Marta Paluch (aplikant </a:t>
            </a:r>
            <a:r>
              <a:rPr lang="pl-PL" sz="1800" b="1" spc="-1" dirty="0" err="1">
                <a:ea typeface="DejaVu Sans"/>
              </a:rPr>
              <a:t>rzecznikowski</a:t>
            </a:r>
            <a:r>
              <a:rPr lang="pl-PL" sz="1800" b="1" spc="-1" dirty="0">
                <a:ea typeface="DejaVu Sans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dirty="0"/>
              <a:t>Prawa własności intelektualnej w projektach aplikacyjnych i umowach o usługi badawcze na UPWr – </a:t>
            </a:r>
            <a:r>
              <a:rPr lang="pl-PL" altLang="pl-PL" sz="1800" b="1" dirty="0"/>
              <a:t>Ludwik Gaca (Dyrektor </a:t>
            </a:r>
            <a:r>
              <a:rPr lang="pl-PL" altLang="pl-PL" sz="1800" b="1" dirty="0" err="1"/>
              <a:t>DIWiK</a:t>
            </a:r>
            <a:r>
              <a:rPr lang="pl-PL" altLang="pl-PL" sz="1800" b="1" dirty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dirty="0"/>
              <a:t>Przewodnik postępowania przy zgłaszaniu do ochrony i komercjalizacji wyników badań naukowych na UPWr – </a:t>
            </a:r>
            <a:r>
              <a:rPr lang="pl-PL" sz="1800" b="1" dirty="0"/>
              <a:t>Paweł Szyszkowski (</a:t>
            </a:r>
            <a:r>
              <a:rPr lang="pl-PL" sz="1800" b="1" dirty="0" err="1"/>
              <a:t>DIWiK</a:t>
            </a:r>
            <a:r>
              <a:rPr lang="pl-PL" sz="1800" b="1" dirty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l-PL" sz="1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l-PL" altLang="pl-PL" sz="1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l-PL" sz="1800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8F08ADF-D74C-4CE9-8F28-543B83FB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72716"/>
            <a:ext cx="6373403" cy="827946"/>
          </a:xfrm>
        </p:spPr>
        <p:txBody>
          <a:bodyPr>
            <a:normAutofit fontScale="90000"/>
          </a:bodyPr>
          <a:lstStyle/>
          <a:p>
            <a:r>
              <a:rPr lang="pl-PL" dirty="0"/>
              <a:t>Szkolenie dla pracowników naukowych, doktorantów i studentów na temat obowiązujących na UPWr procedur zgłaszania, rejestrowania, ochrony i komercjalizowania wyników badań naukowych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193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tekstu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Program finansowany w ramach programu ogłoszonego Komunikatem Ministra z dnia 22 stycznia 2019 r. o ustanowieniu programu pod nazwą „Inkubator Innowacyjności 2.0”realizowanego w ramach projektu pozakonkursowego pn. „Wsparcie zarządzania badaniami naukowymi i komercjalizacja wyników prac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B+R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w jednostkach naukowych i przedsiębiorstwach” w ramach Programu Operacyjnego Inteligentny Rozwój 2014-2020 (Działanie 4.4) Umowa Nr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MNiSW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/2019/177/DIR. 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Umowa konsorcjum pomiędzy Uniwersytetem Przyrodniczym we Wrocławiu, a UNINOVA Centrum Wdrożeń i Komercjalizacji Uniwersytetu Przyrodniczego we Wrocławiu -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UNIKOMERC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nr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WOINI.4211.UW.3/NI/2019 dnia 13.02.2019 r. </a:t>
            </a:r>
          </a:p>
        </p:txBody>
      </p:sp>
      <p:pic>
        <p:nvPicPr>
          <p:cNvPr id="6" name="Obraz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5773065"/>
            <a:ext cx="1335869" cy="712547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5887185"/>
            <a:ext cx="1457325" cy="484308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36" y="5853328"/>
            <a:ext cx="1692322" cy="552022"/>
          </a:xfrm>
          <a:prstGeom prst="rect">
            <a:avLst/>
          </a:prstGeom>
        </p:spPr>
      </p:pic>
      <p:pic>
        <p:nvPicPr>
          <p:cNvPr id="13" name="Obraz 12" descr="C:\Users\olek\Downloads\upwr-logotyp-pl-poziomy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60" y="3373777"/>
            <a:ext cx="1191105" cy="31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06" y="3373777"/>
            <a:ext cx="1147544" cy="30617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5D8805B-BDF5-4A21-A0AA-6A3F420C007D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79" y="5929631"/>
            <a:ext cx="1014730" cy="3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94043"/>
      </p:ext>
    </p:extLst>
  </p:cSld>
  <p:clrMapOvr>
    <a:masterClrMapping/>
  </p:clrMapOvr>
  <p:transition advTm="1195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ymbol zastępczy obrazu 2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r="2365"/>
          <a:stretch>
            <a:fillRect/>
          </a:stretch>
        </p:blipFill>
        <p:spPr/>
      </p:pic>
      <p:sp>
        <p:nvSpPr>
          <p:cNvPr id="10" name="Symbol zastępczy tekstu 9"/>
          <p:cNvSpPr>
            <a:spLocks noGrp="1"/>
          </p:cNvSpPr>
          <p:nvPr>
            <p:ph type="body" sz="quarter" idx="4294967295"/>
          </p:nvPr>
        </p:nvSpPr>
        <p:spPr>
          <a:xfrm>
            <a:off x="233718" y="4888291"/>
            <a:ext cx="8642350" cy="1295598"/>
          </a:xfrm>
          <a:prstGeom prst="rect">
            <a:avLst/>
          </a:prstGeom>
        </p:spPr>
        <p:txBody>
          <a:bodyPr/>
          <a:lstStyle/>
          <a:p>
            <a:endParaRPr lang="pl-PL" sz="10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000" b="1" u="sng" dirty="0">
                <a:solidFill>
                  <a:schemeClr val="accent5">
                    <a:lumMod val="50000"/>
                  </a:schemeClr>
                </a:solidFill>
              </a:rPr>
              <a:t>Kontakt:</a:t>
            </a:r>
            <a:r>
              <a:rPr lang="pl-PL" sz="1000" dirty="0">
                <a:solidFill>
                  <a:schemeClr val="accent5">
                    <a:lumMod val="50000"/>
                  </a:schemeClr>
                </a:solidFill>
              </a:rPr>
              <a:t> Dział Innowacji, Wdrożeń i Komercjalizacji; ul. C.K. Norwida 27 c; 50-375 Wrocław, Bud. A12</a:t>
            </a:r>
          </a:p>
          <a:p>
            <a:r>
              <a:rPr lang="pl-PL" sz="1000" dirty="0">
                <a:solidFill>
                  <a:schemeClr val="accent5">
                    <a:lumMod val="50000"/>
                  </a:schemeClr>
                </a:solidFill>
              </a:rPr>
              <a:t>Kierownik projektu: Janusz Ludwik Gaca tel. 71/320-54-07 kom. 601-857-552 e-mail : </a:t>
            </a:r>
            <a:r>
              <a:rPr lang="pl-PL" sz="1000" u="sng" dirty="0" err="1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janusz.gaca@upwr.edu.pl</a:t>
            </a:r>
            <a:endParaRPr lang="pl-PL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000" dirty="0">
                <a:solidFill>
                  <a:schemeClr val="accent5">
                    <a:lumMod val="50000"/>
                  </a:schemeClr>
                </a:solidFill>
              </a:rPr>
              <a:t>Koordynator projektu: Paweł </a:t>
            </a:r>
            <a:r>
              <a:rPr lang="pl-PL" sz="1000" dirty="0" err="1">
                <a:solidFill>
                  <a:schemeClr val="accent5">
                    <a:lumMod val="50000"/>
                  </a:schemeClr>
                </a:solidFill>
              </a:rPr>
              <a:t>Szyszkowski</a:t>
            </a:r>
            <a:r>
              <a:rPr lang="pl-PL" sz="1000" dirty="0">
                <a:solidFill>
                  <a:schemeClr val="accent5">
                    <a:lumMod val="50000"/>
                  </a:schemeClr>
                </a:solidFill>
              </a:rPr>
              <a:t> tel.71/320-52-64 kom.605-224-555 e-mail: </a:t>
            </a:r>
            <a:r>
              <a:rPr lang="pl-PL" sz="1000" u="sng" dirty="0" err="1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pawel.szyszkowski@upwr.edu.pl</a:t>
            </a:r>
            <a:endParaRPr lang="pl-PL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000" dirty="0">
                <a:solidFill>
                  <a:schemeClr val="accent5">
                    <a:lumMod val="50000"/>
                  </a:schemeClr>
                </a:solidFill>
              </a:rPr>
              <a:t>Sprawy finansowe: Izabela Kozłowska tel.71/320-54-23 kom.781-044-781 e-mail: </a:t>
            </a:r>
            <a:r>
              <a:rPr lang="pl-PL" sz="1000" u="sng" dirty="0" err="1">
                <a:solidFill>
                  <a:schemeClr val="accent5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izabela.kozlowska@upwr.edu.pl</a:t>
            </a:r>
            <a:r>
              <a:rPr lang="pl-PL" sz="1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pl-PL" sz="1000" dirty="0">
                <a:solidFill>
                  <a:schemeClr val="accent5">
                    <a:lumMod val="50000"/>
                  </a:schemeClr>
                </a:solidFill>
              </a:rPr>
              <a:t>                                 Bartłomiej Rycerz tel.71/320-51-96 e-mali: </a:t>
            </a:r>
            <a:r>
              <a:rPr lang="pl-PL" sz="1000" u="sng" dirty="0" err="1">
                <a:solidFill>
                  <a:schemeClr val="accent5">
                    <a:lumMod val="50000"/>
                  </a:schemeClr>
                </a:solidFill>
              </a:rPr>
              <a:t>bartlomiej.rycerz@upwr.edu.pl</a:t>
            </a:r>
            <a:r>
              <a:rPr lang="pl-PL" sz="1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04A8E7C-919A-4796-A024-1A4B05E962EE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2" y="6156910"/>
            <a:ext cx="1335869" cy="71254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D35E3F8-DF19-4AEA-B5F4-D3103A3C9FBD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37" y="6271030"/>
            <a:ext cx="1457325" cy="48430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2A8E1ED-37D0-49F8-83D7-15835D85A903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33" y="6237173"/>
            <a:ext cx="1692322" cy="55202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60A9E36-209A-45BE-9191-C514E5590E4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91" y="541090"/>
            <a:ext cx="1147544" cy="30617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59ED303-A94D-4FD1-8782-77A1B846C092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68" y="6355923"/>
            <a:ext cx="1014730" cy="3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94147"/>
      </p:ext>
    </p:extLst>
  </p:cSld>
  <p:clrMapOvr>
    <a:masterClrMapping/>
  </p:clrMapOvr>
  <p:transition advTm="11318"/>
</p:sld>
</file>

<file path=ppt/theme/theme1.xml><?xml version="1.0" encoding="utf-8"?>
<a:theme xmlns:a="http://schemas.openxmlformats.org/drawingml/2006/main" name="Strony ogólne">
  <a:themeElements>
    <a:clrScheme name="UP 2">
      <a:dk1>
        <a:srgbClr val="737373"/>
      </a:dk1>
      <a:lt1>
        <a:srgbClr val="FFFFFF"/>
      </a:lt1>
      <a:dk2>
        <a:srgbClr val="737373"/>
      </a:dk2>
      <a:lt2>
        <a:srgbClr val="FFFFFF"/>
      </a:lt2>
      <a:accent1>
        <a:srgbClr val="782834"/>
      </a:accent1>
      <a:accent2>
        <a:srgbClr val="7F4D4D"/>
      </a:accent2>
      <a:accent3>
        <a:srgbClr val="B69090"/>
      </a:accent3>
      <a:accent4>
        <a:srgbClr val="CDB3B3"/>
      </a:accent4>
      <a:accent5>
        <a:srgbClr val="633737"/>
      </a:accent5>
      <a:accent6>
        <a:srgbClr val="737373"/>
      </a:accent6>
      <a:hlink>
        <a:srgbClr val="1F497D"/>
      </a:hlink>
      <a:folHlink>
        <a:srgbClr val="17365D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53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50000"/>
          </a:lnSpc>
          <a:buFont typeface="Arial" pitchFamily="34" charset="0"/>
          <a:buNone/>
          <a:defRPr sz="1200" dirty="0" err="1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16670</TotalTime>
  <Words>343</Words>
  <Application>Microsoft Office PowerPoint</Application>
  <PresentationFormat>Pokaz na ekranie (4:3)</PresentationFormat>
  <Paragraphs>17</Paragraphs>
  <Slides>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Arial</vt:lpstr>
      <vt:lpstr>Calibri</vt:lpstr>
      <vt:lpstr>DejaVu Sans</vt:lpstr>
      <vt:lpstr>Segoe UI</vt:lpstr>
      <vt:lpstr>Strony ogólne</vt:lpstr>
      <vt:lpstr>Prezentacja programu PowerPoint</vt:lpstr>
      <vt:lpstr>Szkolenie dla pracowników naukowych, doktorantów i studentów na temat obowiązujących na UPWr procedur zgłaszania, rejestrowania, ochrony i komercjalizowania wyników badań naukowych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zaslpczenie</dc:creator>
  <cp:lastModifiedBy>Paweł Szyszkowski</cp:lastModifiedBy>
  <cp:revision>2221</cp:revision>
  <cp:lastPrinted>2019-07-12T07:48:02Z</cp:lastPrinted>
  <dcterms:created xsi:type="dcterms:W3CDTF">2011-10-13T10:25:48Z</dcterms:created>
  <dcterms:modified xsi:type="dcterms:W3CDTF">2020-01-22T07:48:22Z</dcterms:modified>
</cp:coreProperties>
</file>